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E9E54-05E3-49B6-8DBF-388034D9755E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3EACB-3FE9-4B45-8FDF-071EE49F492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3EACB-3FE9-4B45-8FDF-071EE49F492A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7A8891-4C28-4808-BA32-71196E032C2D}" type="datetimeFigureOut">
              <a:rPr lang="cs-CZ" smtClean="0"/>
              <a:pPr/>
              <a:t>1.12.2017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363B8D-2278-44BA-9A28-9C7F17E84F2D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409328"/>
          </a:xfrm>
        </p:spPr>
        <p:txBody>
          <a:bodyPr/>
          <a:lstStyle/>
          <a:p>
            <a:r>
              <a:rPr lang="cs-CZ" dirty="0" smtClean="0"/>
              <a:t>Školení rozhodčích 2017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5589240"/>
            <a:ext cx="7854696" cy="904064"/>
          </a:xfrm>
        </p:spPr>
        <p:txBody>
          <a:bodyPr/>
          <a:lstStyle/>
          <a:p>
            <a:r>
              <a:rPr lang="cs-CZ" dirty="0" smtClean="0"/>
              <a:t>Praha 2.12. 2017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87624" y="3429000"/>
            <a:ext cx="7056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Sportovní řád všeobecný díl</a:t>
            </a:r>
            <a:endParaRPr lang="cs-CZ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Právo reprezentovat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Státní příslušník může daný vydávající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reprezentovat ve všech soutěžích a pokusech o rekord.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Osoba s dočasným pobytem:</a:t>
            </a:r>
          </a:p>
          <a:p>
            <a:pPr marL="1097280" lvl="1" indent="-457200" algn="just">
              <a:buClr>
                <a:schemeClr val="tx1"/>
              </a:buClr>
              <a:buFont typeface="+mj-lt"/>
              <a:buAutoNum type="alphaLcPeriod"/>
            </a:pPr>
            <a:r>
              <a:rPr lang="cs-CZ" sz="1200" b="1" dirty="0" smtClean="0">
                <a:solidFill>
                  <a:schemeClr val="bg1"/>
                </a:solidFill>
              </a:rPr>
              <a:t>Reprezentace na sportovních událostech 1. kategorie</a:t>
            </a:r>
          </a:p>
          <a:p>
            <a:pPr marL="1097280" lvl="1" indent="-457200" algn="just">
              <a:buClr>
                <a:schemeClr val="tx1"/>
              </a:buClr>
              <a:buFont typeface="+mj-lt"/>
              <a:buAutoNum type="alphaLcPeriod"/>
            </a:pPr>
            <a:r>
              <a:rPr lang="cs-CZ" sz="1200" b="1" dirty="0" smtClean="0">
                <a:solidFill>
                  <a:schemeClr val="bg1"/>
                </a:solidFill>
              </a:rPr>
              <a:t>Reprezentace na sportovních událostech 2. kategorie a rekordních pokusech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Osoby s několikerým státním příslušenstvím mohou volně přecházet mezi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bez povinnosti místa bydliště, ale vždy platí, že musí být držiteli jen jedné licence.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Pokud někdo reprezentoval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v </a:t>
            </a:r>
            <a:r>
              <a:rPr lang="cs-CZ" sz="1200" b="1" dirty="0" err="1" smtClean="0">
                <a:solidFill>
                  <a:schemeClr val="bg1"/>
                </a:solidFill>
              </a:rPr>
              <a:t>souteži</a:t>
            </a:r>
            <a:r>
              <a:rPr lang="cs-CZ" sz="1200" b="1" dirty="0" smtClean="0">
                <a:solidFill>
                  <a:schemeClr val="bg1"/>
                </a:solidFill>
              </a:rPr>
              <a:t> 1. kategorie, pak nemůže reprezentovat jiný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 po dobu 24 měsíců nebo i déle, pokud je specifikováno příslušnou sportovní komisí daného leteckého sportu a to od následujícího měsíce, kdy se daná soutěž uskutečnila.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Pokud z důvodů politických změn a za výjimečných příčin by subjekt byl držitelem dvou licencí, může na základě žádosti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s místem pobytu výbor  všeobecné sportovní komise udělit výjimku k získání nové licence a zkrátit dobu neúčasti .  Za důvody se nepovažují osobní důvody!!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K licenci je možno požadovat i jiný doklad totožnosti.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Licenci může stáhnout jak FAI tak vydávající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200" b="1" dirty="0" smtClean="0">
                <a:solidFill>
                  <a:schemeClr val="bg1"/>
                </a:solidFill>
              </a:rPr>
              <a:t>V případě diskvalifikace na závodech musí soutěžící odevzdat licenci řediteli soutěže. Nemá nárok na vrácení startovného a poplatků. Každé zdržení odevzdání se pak započítává do období, kdy mu není licence vydána. Nemlže vykonávat žádnou sportovní aktivitu sledovanou FAI – rekordy, soutěže. V případě soutěže odešle ředitel zprávu na vydávající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a ten je </a:t>
            </a:r>
            <a:r>
              <a:rPr lang="cs-CZ" sz="1200" b="1" dirty="0" err="1" smtClean="0">
                <a:solidFill>
                  <a:schemeClr val="bg1"/>
                </a:solidFill>
              </a:rPr>
              <a:t>povinnen</a:t>
            </a:r>
            <a:r>
              <a:rPr lang="cs-CZ" sz="1200" b="1" dirty="0" smtClean="0">
                <a:solidFill>
                  <a:schemeClr val="bg1"/>
                </a:solidFill>
              </a:rPr>
              <a:t> do 7 dnů provést změnu v centrální databázi.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Sportovní události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Sportovní událost je definována dle  požadavků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nebo FAI.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Národní sportovní událost – jen účastníci daného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Mezinárodní sportovní událost – otevřena pro více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nebo pro více individualit.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Kontinentální mistrovství – jen pro skupinu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dle teritoriálního rozdělení, pokud existují 	volná místa, pak se mohou zúčastnit i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z jiného teritoria, ale vítězem je vždy účastník z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	které přísluší do daného regionu. </a:t>
            </a:r>
            <a:r>
              <a:rPr lang="cs-CZ" sz="1200" b="1" dirty="0" err="1" smtClean="0">
                <a:solidFill>
                  <a:schemeClr val="bg1"/>
                </a:solidFill>
              </a:rPr>
              <a:t>CASI</a:t>
            </a:r>
            <a:r>
              <a:rPr lang="cs-CZ" sz="1200" b="1" dirty="0" smtClean="0">
                <a:solidFill>
                  <a:schemeClr val="bg1"/>
                </a:solidFill>
              </a:rPr>
              <a:t> může v některých případech stanovit vlastní pravidla pro 	tvorbu regionu. Vítěz obdrží titul Mistr  kontinentu.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Světové </a:t>
            </a:r>
            <a:r>
              <a:rPr lang="cs-CZ" sz="1200" b="1" dirty="0" err="1" smtClean="0">
                <a:solidFill>
                  <a:schemeClr val="bg1"/>
                </a:solidFill>
              </a:rPr>
              <a:t>mistrovstí</a:t>
            </a:r>
            <a:r>
              <a:rPr lang="cs-CZ" sz="1200" b="1" dirty="0" smtClean="0">
                <a:solidFill>
                  <a:schemeClr val="bg1"/>
                </a:solidFill>
              </a:rPr>
              <a:t> – otevřeno pro všechny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 Vítěz má titul Mistra světa.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Světové letecké hry – zahrnuje jen některé letecké sporty a má svoje pravidla, která mohou být 	konfliktní  se sportovními řády. Tyto pravidla však mají pro </a:t>
            </a:r>
            <a:r>
              <a:rPr lang="cs-CZ" sz="1200" b="1" dirty="0" err="1" smtClean="0">
                <a:solidFill>
                  <a:schemeClr val="bg1"/>
                </a:solidFill>
              </a:rPr>
              <a:t>WAG</a:t>
            </a:r>
            <a:r>
              <a:rPr lang="cs-CZ" sz="1200" b="1" dirty="0" smtClean="0">
                <a:solidFill>
                  <a:schemeClr val="bg1"/>
                </a:solidFill>
              </a:rPr>
              <a:t> prioritu.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Sportovní události musí být uvedeny v kalendáři FAI a to do 30 dnů před zahájením. Musí dodržovat pravidla FAI a musí se dodržovat závazky – tedy platit poplatky.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Za sportovní události 1. kategorie jsou považovány světové letecké hry, světová a kontinentální mistrovství. Za 2. kategorii se považují všechny sportovní události organizované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Aby byly platná událost 1. kategorie – nejméně soutěžící ze 4 různých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 V případě, že je méně, rozhodná příslušná letecká sportovní komise, zda se soutěž má konat. U 2. kategorie rozhodují místní propozice – buď členy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nebo držiteli </a:t>
            </a:r>
            <a:r>
              <a:rPr lang="cs-CZ" sz="1200" b="1" dirty="0" err="1" smtClean="0">
                <a:solidFill>
                  <a:schemeClr val="bg1"/>
                </a:solidFill>
              </a:rPr>
              <a:t>licience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Světová a kontinentální mistrovství se pořádají v dvouletém období, v jednom roce by nemělo být kontinentální a světové mistrovství.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Sportovní události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</a:pPr>
            <a:r>
              <a:rPr lang="cs-CZ" sz="1200" b="1" dirty="0" smtClean="0">
                <a:solidFill>
                  <a:schemeClr val="bg1"/>
                </a:solidFill>
              </a:rPr>
              <a:t>„Přihlášený účastník“ (</a:t>
            </a:r>
            <a:r>
              <a:rPr lang="cs-CZ" sz="1200" b="1" dirty="0" err="1" smtClean="0">
                <a:solidFill>
                  <a:schemeClr val="bg1"/>
                </a:solidFill>
              </a:rPr>
              <a:t>entrant</a:t>
            </a:r>
            <a:r>
              <a:rPr lang="cs-CZ" sz="1200" b="1" dirty="0" smtClean="0">
                <a:solidFill>
                  <a:schemeClr val="bg1"/>
                </a:solidFill>
              </a:rPr>
              <a:t>) je vždy přihlašován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pokud nelze, pak ho přihlásí výkonný výbor FAI nebo příslušná sportovní komise – pak se nazývá reprezentant FAI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</a:pPr>
            <a:r>
              <a:rPr lang="cs-CZ" sz="1200" b="1" dirty="0" smtClean="0">
                <a:solidFill>
                  <a:schemeClr val="bg1"/>
                </a:solidFill>
              </a:rPr>
              <a:t>Soutěžící je osoba, která se účastnila soutěže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</a:pPr>
            <a:r>
              <a:rPr lang="cs-CZ" sz="1200" b="1" dirty="0" smtClean="0">
                <a:solidFill>
                  <a:schemeClr val="bg1"/>
                </a:solidFill>
              </a:rPr>
              <a:t>Tým – je skupina dvou a více osob, v případě, že reprezentují jeden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pak jde o národní tý</a:t>
            </a:r>
            <a:r>
              <a:rPr lang="cs-CZ" sz="1200" b="1" dirty="0" smtClean="0">
                <a:solidFill>
                  <a:schemeClr val="bg1"/>
                </a:solidFill>
              </a:rPr>
              <a:t>m, pokud ho tvoří dva více zástupců z různých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 a/nebo reprezentant FAI, pak hovoříme o mezinárodním týmu. Pokud tým tvoří reprezentanti FAI, pak se jedná o FAI tým.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Pořádající stát musí zajistit, aby všichni se mohli zúčastnit soutěže . U reprezentantů FAI musí dojít ke schválení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a příslušné letecké sportovní komise. Příslušná sportovní letecká komise také může odmítnout mezinárodní týmy pro události 1. kategorie.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O přidělení sportovní události 1. </a:t>
            </a:r>
            <a:r>
              <a:rPr lang="cs-CZ" sz="1200" b="1" dirty="0" err="1" smtClean="0">
                <a:solidFill>
                  <a:schemeClr val="bg1"/>
                </a:solidFill>
              </a:rPr>
              <a:t>kateogrie</a:t>
            </a:r>
            <a:r>
              <a:rPr lang="cs-CZ" sz="1200" b="1" dirty="0" smtClean="0">
                <a:solidFill>
                  <a:schemeClr val="bg1"/>
                </a:solidFill>
              </a:rPr>
              <a:t> se žádá pomocí nabídky (</a:t>
            </a:r>
            <a:r>
              <a:rPr lang="cs-CZ" sz="1200" b="1" dirty="0" err="1" smtClean="0">
                <a:solidFill>
                  <a:schemeClr val="bg1"/>
                </a:solidFill>
              </a:rPr>
              <a:t>bidu</a:t>
            </a:r>
            <a:r>
              <a:rPr lang="cs-CZ" sz="1200" b="1" dirty="0" smtClean="0">
                <a:solidFill>
                  <a:schemeClr val="bg1"/>
                </a:solidFill>
              </a:rPr>
              <a:t>) a o přidělení rozhoduje příslušná letecká sportovní komise.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Jednacím jazykem a jazykem dokumentů je angličtina – je sice povolena francouzština, nebo místní národní jazyk.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Vstupující na událost svým vstupem deklaruje znalost a  dodržování sportovních řádů a deklaruje, že zastupuje daný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a to jak individuálně v týmu.  Musí se zdržet požívání zakázaných látek (</a:t>
            </a:r>
            <a:r>
              <a:rPr lang="cs-CZ" sz="1200" b="1" dirty="0" err="1" smtClean="0">
                <a:solidFill>
                  <a:schemeClr val="bg1"/>
                </a:solidFill>
              </a:rPr>
              <a:t>WADA</a:t>
            </a:r>
            <a:r>
              <a:rPr lang="cs-CZ" sz="1200" b="1" dirty="0" smtClean="0">
                <a:solidFill>
                  <a:schemeClr val="bg1"/>
                </a:solidFill>
              </a:rPr>
              <a:t>) a v případě, že nějakou používá z léčebných důvodů, musí mít tzv. </a:t>
            </a:r>
            <a:r>
              <a:rPr lang="cs-CZ" sz="1200" b="1" dirty="0" err="1" smtClean="0">
                <a:solidFill>
                  <a:schemeClr val="bg1"/>
                </a:solidFill>
              </a:rPr>
              <a:t>TUE</a:t>
            </a:r>
            <a:r>
              <a:rPr lang="cs-CZ" sz="1200" b="1" dirty="0" smtClean="0">
                <a:solidFill>
                  <a:schemeClr val="bg1"/>
                </a:solidFill>
              </a:rPr>
              <a:t> = výjimka. Musí se podrobit odběru vzorků.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Výsledky u soutěže 1. kategorie musí být organizátorem zaslány na pořádajíc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</a:t>
            </a:r>
            <a:r>
              <a:rPr lang="cs-CZ" sz="1200" b="1" dirty="0" smtClean="0">
                <a:solidFill>
                  <a:schemeClr val="bg1"/>
                </a:solidFill>
              </a:rPr>
              <a:t>v tištěné formě a v tištěné formě musí být předány soutěžícím a jejich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 Prezident Jury musí zaslat hlášení o počtu protestů, jejich řešení a všech rozhodnutích Jury do 8 dnů od skončení soutěže na sekretariát FAI.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11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Příslušná letecká sportovní komise může rozhodnout jaký  výpočetní systém se bude na soutěži používat včetně měřících zařízení.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Řízení sportovních událostí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Za kontrolu a potvrzování sportovních událostí, rekordů a výkonnostních odznaků je odpovědný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Za ověřování výkonů je odpovědná FAI, která kontroluje  dodržování pravidel sportovního řádu. Může odmítnou nedostatečně doložený výkon.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Oficiální pozorovatel musí být registrován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 Může kontrolovat a potvrzovat výkony a události pro FAI rekordy a výkony na odznaky.  Pro daný letecký sport musí znát ustanovení příslušného sportovního řádu.  Příslušná  letecká sportovní komise může stanovit dodatečná kriteria pro výkon rozhodčího v daném leteckém sportu.  Ta je evidována u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Za tzv. oprávněného pozorovatele se považuje osoba nezávislá a není v konfliktu zájmů.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rgbClr val="FF0000"/>
                </a:solidFill>
              </a:rPr>
              <a:t>Oficiální pozorovatel musí být v době výkonu přítomen nebo dorazit později a nesmí být dohady o dosaženém výkonu.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Dočasní oficiální pozorovatelé nebo svědci – řídící provozů, vlekaři, registrovaní pomocníci na závodech. V případě, že nějaká událost se stane mimo přímý dohled oficiálního pozorovatele, může být např. přistání dosvědčeno dvěma nezávislými svědky, kteří poskytnou kontaktní údaje. Musí potvrdit oficiální rozhodčí.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V případě porušení povinností oficiálního pozorovatele musí být staženo jeho pověření a důvodem disciplinárního  řešení před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V případě, že je výkon – rekord, odznak, dosažen na sportovní události musí organizátor poskytnout žadateli u uznání výkonu. Zejména u rekordů je nutné dodržet lhůty stanové sportovním řádem. Přesto je procedurálně odpovědná osoba, která udělení žádá. 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Osoby (úředníci) v sport. události</a:t>
            </a:r>
            <a:br>
              <a:rPr lang="cs-CZ" sz="4400" dirty="0" smtClean="0"/>
            </a:br>
            <a:r>
              <a:rPr lang="cs-CZ" sz="4400" dirty="0" smtClean="0"/>
              <a:t>1. třídy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Jury je odpovědná za doporučení, rozhodčí řízení a výklad pravidel. FAI rozhodčí jsou odpovědni za  vlastní vyhodnocení výkonů. Tvoří dohromady mezinárodní  „úředníky“  - u nás štáb.  Jsou zástupci FAI a jsou jmenováni příslušnou leteckou komisí.  Musí mít pouze jednu funkci, nesmí být soutěžícími ani jako součást organizačního týmu.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Mezinárodní jury projednává protesty a monitoruje vedení soutěže podle pravidel FAI.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Složení jury: - ze zástupců – jeden člen z každého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tabLst>
                <a:tab pos="1344613" algn="l"/>
              </a:tabLst>
            </a:pPr>
            <a:r>
              <a:rPr lang="cs-CZ" sz="800" b="1" dirty="0" smtClean="0">
                <a:solidFill>
                  <a:schemeClr val="bg1"/>
                </a:solidFill>
              </a:rPr>
              <a:t>		</a:t>
            </a:r>
            <a:r>
              <a:rPr lang="cs-CZ" sz="1200" b="1" dirty="0" smtClean="0">
                <a:solidFill>
                  <a:schemeClr val="bg1"/>
                </a:solidFill>
              </a:rPr>
              <a:t>- jmenovaná příslušnou sportovní leteckou komisí a složena ze 2-4 osob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4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Prezident jury je předsedou jury v případě jednání. Má právo zastavit soutěž, pokud organizátor porušuje pravidla sportovních řádů FAI (dočasně  nebo trvale).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4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Nejméně jeden příslušník jury musí být v místě soutěže při probíhajícím soutěžním provozu.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4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Při rozhodování  jury je nutné hlasování 2/3 členů u jury ze zástupců. U jmenované tří. Výsledku je dosaženo  prostou většinou, může být použito tajné hlasování, pokud o to jeden z členů požádá.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4"/>
              <a:tabLst>
                <a:tab pos="717550" algn="l"/>
              </a:tabLst>
            </a:pPr>
            <a:r>
              <a:rPr lang="cs-CZ" sz="1200" b="1" dirty="0" smtClean="0">
                <a:solidFill>
                  <a:schemeClr val="bg1"/>
                </a:solidFill>
              </a:rPr>
              <a:t>Ukončit  činnost může jury pouze tehdy, když jsou vyřízeny všechny protesty, nebo pokud uplynula lhůta pro podávání protestů.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Osoby (úředníci) v sport. události</a:t>
            </a:r>
            <a:br>
              <a:rPr lang="cs-CZ" sz="4400" dirty="0" smtClean="0"/>
            </a:br>
            <a:r>
              <a:rPr lang="cs-CZ" sz="4400" dirty="0" smtClean="0"/>
              <a:t>1. třídy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Příslušná letecká komise určí rozhodčí pro danou sportovní událost včetně jejich kvalifikací, zkušeností a znalostí.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Návrh na zařazení rozhodčích do seznamu FAI zadává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V práci spolupracuje/í s ředitelem soutěže.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tabLst>
                <a:tab pos="1344613" algn="l"/>
              </a:tabLst>
            </a:pPr>
            <a:r>
              <a:rPr lang="cs-CZ" sz="800" b="1" dirty="0" smtClean="0">
                <a:solidFill>
                  <a:schemeClr val="bg1"/>
                </a:solidFill>
              </a:rPr>
              <a:t>	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Osoby (úředníci) v sport. události</a:t>
            </a:r>
            <a:br>
              <a:rPr lang="cs-CZ" sz="4400" dirty="0" smtClean="0"/>
            </a:br>
            <a:r>
              <a:rPr lang="cs-CZ" sz="4400" dirty="0" smtClean="0"/>
              <a:t>1. třídy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hostící země navrhne ředitele soutěže, stewardy a popřípadě jiné nutné osoby.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Ředitel soutěže má odpovědnost z celkový průběh soutěže. Může mít zástupce a technického poradce.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Je odpovědný za její hladký průběh v souladu se sportovními řády. Může trestat nebo diskvalifikovat soutěžícího. Účastní se jednání jury.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Je odpovědný za publikaci oficiální seznamu účastníků před zahájením soutěže, denních výsledků a spolupráce s médii. Je odpovědný za zaslání konečných výsledků na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a FAI.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Stewardi jsou dozorci činnosti ředitele soutěže.  Jsou dozorem nad vedením soutěže a hlášení nespravedlností a porušení řádů a propozic nebo chování ohrožující bezpečnost nebo jiného chování poškozující letecký sport. Jsou také odpovědni za sběr informací a faktů pro jury. Stewardi nemají žádnou výkonnou moc. Nesmí být členy organizačního štábu.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U sportovních událostí 2. třídy jsou stejné osoby, ale vše může být zjednodušeno. Nemusí mít mezinárodní povolení. 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tabLst>
                <a:tab pos="1344613" algn="l"/>
              </a:tabLst>
            </a:pPr>
            <a:r>
              <a:rPr lang="cs-CZ" sz="800" b="1" dirty="0" smtClean="0">
                <a:solidFill>
                  <a:schemeClr val="bg1"/>
                </a:solidFill>
              </a:rPr>
              <a:t>	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Stížnosti, penalizace, protesty a odvolání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Stížností se myslí akt, který má napravit danou věc bez nutnosti podat protest. V případě nedorozumění se může závodník nebo tým otázat příslušného člena štábu. Pokud není spokojenost, pak následuje stížnost závodníka nebo vedoucího týmu k řediteli soutěže nebo jeho zástupce.  Stížnost musí být podána co nejdříve po události a vyřešena bezodkladně.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Pokud není stížnost vyřízena může být podán protest písemnou formou v angličtině do rukou ředitele soutěže vedoucím týmu ( nebo soutěžícím pokud ho nemá). Musí být složen poplatek za protest a musí být proveden v souladu s časovým intervalem pro protest.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Pokud je protest uznán nebo stažen, pak se poplatek vrací. Poplatky je nutno zaslat na FAI do 28 dnů po ukončení soutěže.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Odvolání k FAI musí být proveden do 90 dnů od zveřejnění závěru, proti kterému je odvolání vedeno. Odvolat se může pouze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pouze v případě dopingových rozhodnutí  se odvolává postižený sám. Musí být psáno anglicky nebo francouzsky. Za řešení odvolání je odpovědná </a:t>
            </a:r>
            <a:r>
              <a:rPr lang="cs-CZ" sz="1200" b="1" dirty="0" err="1" smtClean="0">
                <a:solidFill>
                  <a:schemeClr val="bg1"/>
                </a:solidFill>
              </a:rPr>
              <a:t>CASI</a:t>
            </a:r>
            <a:r>
              <a:rPr lang="cs-CZ" sz="1200" b="1" dirty="0" smtClean="0">
                <a:solidFill>
                  <a:schemeClr val="bg1"/>
                </a:solidFill>
              </a:rPr>
              <a:t>, která ustanovuje rozhodčí tribunál ze tří osob.</a:t>
            </a:r>
          </a:p>
          <a:p>
            <a:pPr marL="457200" indent="-457200" algn="just">
              <a:buClr>
                <a:schemeClr val="tx1"/>
              </a:buClr>
              <a:tabLst>
                <a:tab pos="1344613" algn="l"/>
              </a:tabLst>
            </a:pPr>
            <a:r>
              <a:rPr lang="cs-CZ" sz="800" b="1" dirty="0" smtClean="0">
                <a:solidFill>
                  <a:schemeClr val="bg1"/>
                </a:solidFill>
              </a:rPr>
              <a:t>	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Mezinárodní rekordy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Se považují světové a kontinentální rekordy.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Rekordy reprezentují nejlepší výkony ve schválených FAI třídách, podtřídách, kategoriích nebo skupinách – určují jednotlivé sportovní řády leteckých sportů.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Příslušná sportovní komise leteckéh</a:t>
            </a:r>
            <a:r>
              <a:rPr lang="cs-CZ" sz="1200" b="1" dirty="0" smtClean="0">
                <a:solidFill>
                  <a:schemeClr val="bg1"/>
                </a:solidFill>
              </a:rPr>
              <a:t>o sportu může ustanovit pravidla pro tzv. absolutní rekord.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Držitelem rekordu může být osoba, posádka nebo tým. Pokud je rekord dosažen více osobami, budou na držitelé seřazeni podle abecedy.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Za zpracování rekordu před odesláním na FAI je ten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který žadatelům vydal sportovní licenci a to v případě, kdy se rekord uskutečnil v jiné zemi, než je sídlo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 A nazývá se organizujícím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kde probíhal pokus, se nazývá místní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a je odpovědný za kontrolu pokusu a nazývá se kontrolující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Pokud je připravován rekord, který překročí hranici státu, je organizující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 upozornit kontrolující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Za autorizaci rekordu je odpovědná osoba, která pokus provedla. Je odpovědná za kontrolu a ověření a seskupení veškeré dokumentace. Musí prokázat, že má platnou sportovní licenci.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Souběžný rekord – se uděluje tam, kde jedno nebo více letadel letících ve skupině dosáhlo stejného výkonu.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Hromadný rekord – během jednoho pokusu došlo k ustanovení několika rekordů.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Rekord musí být dodán k ověření na FAI do 120 dnů od data pokusu. FAI sekretariát musí potvrdit přijetí, jak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tak žadateli. Musí být přiloženo potvrzení, že pokus byl proveden se zřetelem k FAI sportovním řádům – formuláře – viz. Díl 3  D,DM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Předběžné oznámení musí být provedeno do 7  dnů a to jedním z </a:t>
            </a:r>
            <a:r>
              <a:rPr lang="cs-CZ" sz="1200" b="1" dirty="0" err="1" smtClean="0">
                <a:solidFill>
                  <a:schemeClr val="bg1"/>
                </a:solidFill>
              </a:rPr>
              <a:t>NAC</a:t>
            </a:r>
            <a:r>
              <a:rPr lang="cs-CZ" sz="1200" b="1" dirty="0" smtClean="0">
                <a:solidFill>
                  <a:schemeClr val="bg1"/>
                </a:solidFill>
              </a:rPr>
              <a:t>, oficiálním pozorovatelem, pořadatelem soutěže nebo žadatelem samotným.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Při ověřování si může FAI vyžádat doplňující informace nebo dokumenty. </a:t>
            </a:r>
          </a:p>
          <a:p>
            <a:pPr marL="457200" indent="-457200" algn="just">
              <a:buClr>
                <a:schemeClr val="tx1"/>
              </a:buClr>
              <a:tabLst>
                <a:tab pos="1344613" algn="l"/>
              </a:tabLst>
            </a:pPr>
            <a:r>
              <a:rPr lang="cs-CZ" sz="800" b="1" dirty="0" smtClean="0">
                <a:solidFill>
                  <a:schemeClr val="bg1"/>
                </a:solidFill>
              </a:rPr>
              <a:t>	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008112"/>
          </a:xfrm>
        </p:spPr>
        <p:txBody>
          <a:bodyPr/>
          <a:lstStyle/>
          <a:p>
            <a:r>
              <a:rPr lang="cs-CZ" sz="4400" dirty="0" smtClean="0"/>
              <a:t>Měření, výpočty a rozmezí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7772400" cy="3168352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Používají se SI jednotky metrického systému, kromě měření úhlů.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Rekordy reprezentují nejlepší výkony ve schválených FAI třídách, podtřídách, kategoriích nebo skupinách – určují jednotlivé sportovní řády leteckých sportů.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Metody a standardy měření určuje příslušná komise leteckého sportu včetně vybavení a přesnosti měření. 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V případě určování polohy je možné přímé měření, odvození z mapy nebo použití </a:t>
            </a:r>
            <a:r>
              <a:rPr lang="cs-CZ" sz="1200" b="1" dirty="0" err="1" smtClean="0">
                <a:solidFill>
                  <a:schemeClr val="bg1"/>
                </a:solidFill>
              </a:rPr>
              <a:t>GNSS</a:t>
            </a:r>
            <a:r>
              <a:rPr lang="cs-CZ" sz="1200" b="1" dirty="0" smtClean="0">
                <a:solidFill>
                  <a:schemeClr val="bg1"/>
                </a:solidFill>
              </a:rPr>
              <a:t>. V případě </a:t>
            </a:r>
            <a:r>
              <a:rPr lang="cs-CZ" sz="1200" b="1" dirty="0" err="1" smtClean="0">
                <a:solidFill>
                  <a:schemeClr val="bg1"/>
                </a:solidFill>
              </a:rPr>
              <a:t>GNSS</a:t>
            </a:r>
            <a:r>
              <a:rPr lang="cs-CZ" sz="1200" b="1" dirty="0" smtClean="0">
                <a:solidFill>
                  <a:schemeClr val="bg1"/>
                </a:solidFill>
              </a:rPr>
              <a:t> se vše vztahuje k modelu WGS84.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Vzdálenost se určuje přímým měřením nebo odvozením ze schválených map.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Azimut se měří přímo nebo odvozuje ze schválných map.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Čas je měřen schváleným časoměrným zařízením nebo odvozen z </a:t>
            </a:r>
            <a:r>
              <a:rPr lang="cs-CZ" sz="1200" b="1" dirty="0" err="1" smtClean="0">
                <a:solidFill>
                  <a:schemeClr val="bg1"/>
                </a:solidFill>
              </a:rPr>
              <a:t>GNSS</a:t>
            </a:r>
            <a:r>
              <a:rPr lang="cs-CZ" sz="12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Výška – tlaková výška je odvozena ze schváleného  zařízení nebo geometrická odvozena z </a:t>
            </a:r>
            <a:r>
              <a:rPr lang="cs-CZ" sz="1200" b="1" dirty="0" err="1" smtClean="0">
                <a:solidFill>
                  <a:schemeClr val="bg1"/>
                </a:solidFill>
              </a:rPr>
              <a:t>GNSS</a:t>
            </a:r>
            <a:r>
              <a:rPr lang="cs-CZ" sz="1200" b="1" dirty="0" smtClean="0">
                <a:solidFill>
                  <a:schemeClr val="bg1"/>
                </a:solidFill>
              </a:rPr>
              <a:t>, měření optikou metodou nebo radarem.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Hmotnost – určována pomocí schválených vah nebo jinou schválenou metodou.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Při výpočtech je nutno dodržet principy, které jsou stanoveny jednotlivými komisemi let. sportů.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Letecké komise jsou odpovědny za model Země, ke kterému jsou výpočty vztaženy. Pokud není uveden, pak je základním modelem WGS84 elipsoid.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Při měření vzdálenosti se bere délka spojnice po geodetické čáře dvou bodů na daném modelu Země.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Azimut – základem je počáteční azimut geodetické čáry.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Výška – základem je </a:t>
            </a:r>
            <a:r>
              <a:rPr lang="cs-CZ" sz="1200" b="1" dirty="0" err="1" smtClean="0">
                <a:solidFill>
                  <a:schemeClr val="bg1"/>
                </a:solidFill>
              </a:rPr>
              <a:t>ICAO</a:t>
            </a:r>
            <a:r>
              <a:rPr lang="cs-CZ" sz="1200" b="1" dirty="0" smtClean="0">
                <a:solidFill>
                  <a:schemeClr val="bg1"/>
                </a:solidFill>
              </a:rPr>
              <a:t> standardní atmosféra¨¨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200" b="1" dirty="0" smtClean="0">
                <a:solidFill>
                  <a:schemeClr val="bg1"/>
                </a:solidFill>
              </a:rPr>
              <a:t>Každá sportovní komise let. sportu definuje přesnost měření a výpočtů a dále hranice, které musí být překročeny, aby byl </a:t>
            </a:r>
            <a:r>
              <a:rPr lang="cs-CZ" sz="1200" b="1" smtClean="0">
                <a:solidFill>
                  <a:schemeClr val="bg1"/>
                </a:solidFill>
              </a:rPr>
              <a:t>rekord uznán.</a:t>
            </a:r>
            <a:endParaRPr lang="cs-CZ" sz="12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tabLst>
                <a:tab pos="1344613" algn="l"/>
              </a:tabLst>
            </a:pPr>
            <a:r>
              <a:rPr lang="cs-CZ" sz="800" b="1" dirty="0" smtClean="0">
                <a:solidFill>
                  <a:schemeClr val="bg1"/>
                </a:solidFill>
              </a:rPr>
              <a:t>	</a:t>
            </a:r>
            <a:endParaRPr lang="cs-CZ" sz="1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72400" cy="1296144"/>
          </a:xfrm>
        </p:spPr>
        <p:txBody>
          <a:bodyPr/>
          <a:lstStyle/>
          <a:p>
            <a:r>
              <a:rPr lang="cs-CZ" sz="4400" dirty="0" smtClean="0"/>
              <a:t>Kdo je odpovědný za sportovní výkony a sportovní řády?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7772400" cy="3168352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Za sportovní řády jsou odpovědné příslušné sportovní komise  jednotlivých leteckých sportů a výkonný výbor FAI, který zajišťuje jejich provázanost a hierarchii.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Za všeobecný díl je odpovědná všeobecná sportovní komise (</a:t>
            </a:r>
            <a:r>
              <a:rPr lang="cs-CZ" sz="1800" b="1" dirty="0" err="1" smtClean="0">
                <a:solidFill>
                  <a:schemeClr val="bg1"/>
                </a:solidFill>
              </a:rPr>
              <a:t>CASI</a:t>
            </a:r>
            <a:r>
              <a:rPr lang="cs-CZ" sz="1800" b="1" dirty="0" smtClean="0">
                <a:solidFill>
                  <a:schemeClr val="bg1"/>
                </a:solidFill>
              </a:rPr>
              <a:t>) a ten obsahuje pravidla, která jsou společná pro všechny letecké sporty.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Za sportovní řády jednotlivých leteckých sportů jsou odpovědné jednotlivé odborné komise při FAI při dodržení výše uvedeného pravidla. Odpovídá </a:t>
            </a:r>
            <a:r>
              <a:rPr lang="cs-CZ" sz="1800" b="1" dirty="0" err="1" smtClean="0">
                <a:solidFill>
                  <a:schemeClr val="bg1"/>
                </a:solidFill>
              </a:rPr>
              <a:t>ASC</a:t>
            </a:r>
            <a:r>
              <a:rPr lang="cs-CZ" sz="1800" b="1" dirty="0" smtClean="0">
                <a:solidFill>
                  <a:schemeClr val="bg1"/>
                </a:solidFill>
              </a:rPr>
              <a:t> – FAI Air Sport </a:t>
            </a:r>
            <a:r>
              <a:rPr lang="cs-CZ" sz="1800" b="1" dirty="0" err="1" smtClean="0">
                <a:solidFill>
                  <a:schemeClr val="bg1"/>
                </a:solidFill>
              </a:rPr>
              <a:t>Commission</a:t>
            </a:r>
            <a:r>
              <a:rPr lang="cs-CZ" sz="1800" b="1" dirty="0" smtClean="0">
                <a:solidFill>
                  <a:schemeClr val="bg1"/>
                </a:solidFill>
              </a:rPr>
              <a:t> jednotlivého sportu.</a:t>
            </a:r>
            <a:endParaRPr lang="cs-CZ" sz="1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72400" cy="1296144"/>
          </a:xfrm>
        </p:spPr>
        <p:txBody>
          <a:bodyPr/>
          <a:lstStyle/>
          <a:p>
            <a:r>
              <a:rPr lang="cs-CZ" sz="4400" dirty="0" smtClean="0"/>
              <a:t>Co řeší všeobecný sportovní řád?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7772400" cy="936104"/>
          </a:xfrm>
        </p:spPr>
        <p:txBody>
          <a:bodyPr>
            <a:no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600" b="1" dirty="0" smtClean="0">
                <a:solidFill>
                  <a:schemeClr val="bg1"/>
                </a:solidFill>
              </a:rPr>
              <a:t>Organizování sportovních událostí na úrovní šampionátů a soutěží </a:t>
            </a:r>
          </a:p>
          <a:p>
            <a:pPr marL="457200" indent="-457200" algn="just">
              <a:lnSpc>
                <a:spcPct val="220000"/>
              </a:lnSpc>
              <a:buClr>
                <a:schemeClr val="tx1"/>
              </a:buClr>
              <a:buFont typeface="+mj-lt"/>
              <a:buAutoNum type="arabicPeriod" startAt="2"/>
            </a:pPr>
            <a:r>
              <a:rPr lang="cs-CZ" sz="1600" b="1" dirty="0" smtClean="0">
                <a:solidFill>
                  <a:schemeClr val="bg1"/>
                </a:solidFill>
              </a:rPr>
              <a:t>Rekordy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600" b="1" dirty="0" smtClean="0">
                <a:solidFill>
                  <a:schemeClr val="bg1"/>
                </a:solidFill>
              </a:rPr>
              <a:t>Platnost  nového znění všeobecného dílu je vždy o 1.1. dalšího roku – vydání v říjnu.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72400" cy="1296144"/>
          </a:xfrm>
        </p:spPr>
        <p:txBody>
          <a:bodyPr/>
          <a:lstStyle/>
          <a:p>
            <a:r>
              <a:rPr lang="cs-CZ" sz="4400" dirty="0" smtClean="0"/>
              <a:t>Národní odpovědnost 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7772400" cy="3168352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Na státním územním celku je odpovědné národní centrum pro kontrolu leteckých sportů.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Tento člen nemůže být kdokoliv,  ale je jím pouze jedna organizace, která je uvedena pro daný stát jako člen FAI – </a:t>
            </a:r>
            <a:r>
              <a:rPr lang="cs-CZ" sz="1800" b="1" dirty="0" err="1" smtClean="0">
                <a:solidFill>
                  <a:schemeClr val="bg1"/>
                </a:solidFill>
              </a:rPr>
              <a:t>FAI</a:t>
            </a:r>
            <a:r>
              <a:rPr lang="cs-CZ" sz="1800" b="1" dirty="0" smtClean="0">
                <a:solidFill>
                  <a:schemeClr val="bg1"/>
                </a:solidFill>
              </a:rPr>
              <a:t> stanovy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U nás je to Aeroklub České republiky – sportovní komise, ale i sekretariát AeČR!!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Všechny letecké výkony (rekordy) musí jít přes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 – sportovní komise+sekretariát. Platí, ať je uchazeč  členem např. </a:t>
            </a:r>
            <a:r>
              <a:rPr lang="cs-CZ" sz="1800" b="1" dirty="0" err="1" smtClean="0">
                <a:solidFill>
                  <a:schemeClr val="bg1"/>
                </a:solidFill>
              </a:rPr>
              <a:t>LAA</a:t>
            </a:r>
            <a:r>
              <a:rPr lang="cs-CZ" sz="1800" b="1" dirty="0" smtClean="0">
                <a:solidFill>
                  <a:schemeClr val="bg1"/>
                </a:solidFill>
              </a:rPr>
              <a:t>, balonového  svazu apod.</a:t>
            </a:r>
            <a:endParaRPr lang="cs-CZ" sz="1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72400" cy="1296144"/>
          </a:xfrm>
        </p:spPr>
        <p:txBody>
          <a:bodyPr/>
          <a:lstStyle/>
          <a:p>
            <a:r>
              <a:rPr lang="cs-CZ" sz="4400" dirty="0" smtClean="0"/>
              <a:t>Specializované díly 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7772400" cy="3168352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Celkem 16 specializovaných dílů – označené písmeny A-U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Za každý díl je odpovědná příslušná  odborná komise , kterých je 13.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rgbClr val="FF0000"/>
                </a:solidFill>
              </a:rPr>
              <a:t>Pro plachtění je určen sportovní řád označený D a DM (specifikace pro motorové kluzáky)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Pozor, akrobacie na kluzácích je  pod patronací akrobatické komise FAI a jejího dílu C ( i když mají možnost i ovlivňovat díl D)</a:t>
            </a:r>
            <a:endParaRPr lang="cs-CZ" sz="1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72400" cy="1296144"/>
          </a:xfrm>
        </p:spPr>
        <p:txBody>
          <a:bodyPr/>
          <a:lstStyle/>
          <a:p>
            <a:r>
              <a:rPr lang="cs-CZ" sz="4400" dirty="0" smtClean="0"/>
              <a:t>Územní rozdělení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7772400" cy="3168352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Zeměkoule rozdělena na 9 regionů pro účely rekordů a kontinentálních mistrovství.</a:t>
            </a:r>
          </a:p>
          <a:p>
            <a:pPr marL="457200" indent="-457200" algn="just">
              <a:buClr>
                <a:schemeClr val="tx1"/>
              </a:buClr>
            </a:pPr>
            <a:endParaRPr lang="cs-CZ" sz="1800" b="1" dirty="0" smtClean="0">
              <a:solidFill>
                <a:schemeClr val="bg1"/>
              </a:solidFill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Se souhlasem </a:t>
            </a:r>
            <a:r>
              <a:rPr lang="cs-CZ" sz="1800" b="1" dirty="0" err="1" smtClean="0">
                <a:solidFill>
                  <a:schemeClr val="bg1"/>
                </a:solidFill>
              </a:rPr>
              <a:t>CASI</a:t>
            </a:r>
            <a:r>
              <a:rPr lang="cs-CZ" sz="1800" b="1" dirty="0" smtClean="0">
                <a:solidFill>
                  <a:schemeClr val="bg1"/>
                </a:solidFill>
              </a:rPr>
              <a:t> je pro účely kontinentálních mistrovství možno sjednotit jednotlivé regiony – sjednoceno území Jižní a Severní Afriky. A stejně je sjednocena oblast Asie a Oceánie.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772400" cy="1296144"/>
          </a:xfrm>
        </p:spPr>
        <p:txBody>
          <a:bodyPr/>
          <a:lstStyle/>
          <a:p>
            <a:r>
              <a:rPr lang="cs-CZ" sz="4400" dirty="0" smtClean="0"/>
              <a:t>Certifikát – diplom FAI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552" y="2780928"/>
            <a:ext cx="7772400" cy="3168352"/>
          </a:xfrm>
        </p:spPr>
        <p:txBody>
          <a:bodyPr>
            <a:normAutofit/>
          </a:bodyPr>
          <a:lstStyle/>
          <a:p>
            <a:pPr marL="457200" indent="-9525" algn="just">
              <a:buClr>
                <a:schemeClr val="tx1"/>
              </a:buClr>
            </a:pPr>
            <a:r>
              <a:rPr lang="cs-CZ" sz="1800" b="1" dirty="0" smtClean="0">
                <a:solidFill>
                  <a:schemeClr val="bg1"/>
                </a:solidFill>
              </a:rPr>
              <a:t>Je dokument, který potvrzuje dosažení daného stupně výkonu nebo kvalifikace  pro danou individualitu. </a:t>
            </a:r>
          </a:p>
          <a:p>
            <a:pPr marL="457200" indent="-9525" algn="just">
              <a:buClr>
                <a:schemeClr val="tx1"/>
              </a:buClr>
            </a:pPr>
            <a:r>
              <a:rPr lang="cs-CZ" sz="1800" b="1" dirty="0" smtClean="0">
                <a:solidFill>
                  <a:schemeClr val="bg1"/>
                </a:solidFill>
              </a:rPr>
              <a:t>Může být vydán pro jakoukoliv FAI disciplínu. Požadavky na získání certifikátu a jeho propůjčení držiteli jsou určovány jednotlivými odbornými sportovními komisemi a přesně pospány ve specializovaných dílech sportovních řádů.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1008112"/>
          </a:xfrm>
        </p:spPr>
        <p:txBody>
          <a:bodyPr/>
          <a:lstStyle/>
          <a:p>
            <a:r>
              <a:rPr lang="cs-CZ" sz="4400" dirty="0" smtClean="0"/>
              <a:t>Sportovní licence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7772400" cy="316835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Jen člen FAI může obdržet sportovní licenci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Držitel se zavazuje, že zná sportovní řády a bude je dodržovat, jen držitel sportovní licence se může zúčastnit soutěží FAI, ustanovovat rekordy a </a:t>
            </a:r>
            <a:r>
              <a:rPr lang="cs-CZ" sz="1800" b="1" dirty="0" smtClean="0">
                <a:solidFill>
                  <a:srgbClr val="FF0000"/>
                </a:solidFill>
              </a:rPr>
              <a:t>lety na odznaky</a:t>
            </a:r>
            <a:r>
              <a:rPr lang="cs-CZ" sz="18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Licenci vydává národní aeroklub a garantuje, že držitel je státním příslušník daného státu, nebo se na území státu trvale zdržuje.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Sportovní licence se považuje za platnou, pokud je uložena v centrálním registru FAI spolu se všemi požadovanými informacemi včetně uvedení doby platnosti.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Minimálně musí obsahovat název vydávajícího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, jméno a příjmení držitele a kontaktní údaje na něj a číslo, které mu přidělil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Může být vydána pro jeden druh leteckého sportu, nebo může mít charakter všeobecné licence.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1008112"/>
          </a:xfrm>
        </p:spPr>
        <p:txBody>
          <a:bodyPr/>
          <a:lstStyle/>
          <a:p>
            <a:r>
              <a:rPr lang="cs-CZ" sz="4400" dirty="0" smtClean="0"/>
              <a:t>Kdo může být držitel</a:t>
            </a:r>
            <a:endParaRPr lang="cs-CZ" sz="4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7772400" cy="3168352"/>
          </a:xfrm>
        </p:spPr>
        <p:txBody>
          <a:bodyPr>
            <a:normAutofit fontScale="85000" lnSpcReduction="20000"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cs-CZ" sz="1800" b="1" dirty="0" smtClean="0">
                <a:solidFill>
                  <a:schemeClr val="bg1"/>
                </a:solidFill>
              </a:rPr>
              <a:t>Státní příslušník daného státu příslušného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Osoba s dočasný pobytem, pokud se vyskytuje v daném místě nejméně 185 dní v kalendářním roce. Buď dokladem nebo prohlášením prezidenta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Osoby bez státní příslušnosti se prokazují dokumentem o trvalém nebo dočasném pobytu vydaného státem, kde setrvávají.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Držitel musí mít pouze jednu licenci vydanou jedním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 může delegovat vydání licence i na jiný subjekt, zejména pokud se týká vydávání licencí pro individuální letecké sporty. Pokud je však stažena jiná individuální licence z disciplinárních důvodů, musí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 zajistit, aby byly staženy všechny vydané licence pro individuální letecký sport. 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 může odmítnou vydat sportovní licenci.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 startAt="2"/>
            </a:pPr>
            <a:r>
              <a:rPr lang="cs-CZ" sz="1800" b="1" dirty="0" smtClean="0">
                <a:solidFill>
                  <a:schemeClr val="bg1"/>
                </a:solidFill>
              </a:rPr>
              <a:t>Generální sekretář FAI má právo udělit sportovní licenci subjektům, které ji nemohou získat dle předchozích bodů. Takovou licenci nemá právo udělit, pokud je subjekt v oblasti, který spravuje </a:t>
            </a:r>
            <a:r>
              <a:rPr lang="cs-CZ" sz="1800" b="1" dirty="0" err="1" smtClean="0">
                <a:solidFill>
                  <a:schemeClr val="bg1"/>
                </a:solidFill>
              </a:rPr>
              <a:t>NAC</a:t>
            </a:r>
            <a:r>
              <a:rPr lang="cs-CZ" sz="1800" b="1" dirty="0" smtClean="0">
                <a:solidFill>
                  <a:schemeClr val="bg1"/>
                </a:solidFill>
              </a:rPr>
              <a:t>, který zaplatil stanovené poplatky FAI do 31.3. daného roku, nebo nesplnil některé dříve stanovené podmínky.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340</TotalTime>
  <Words>2527</Words>
  <Application>Microsoft Office PowerPoint</Application>
  <PresentationFormat>Předvádění na obrazovce (4:3)</PresentationFormat>
  <Paragraphs>145</Paragraphs>
  <Slides>19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Tok</vt:lpstr>
      <vt:lpstr>Školení rozhodčích 2017</vt:lpstr>
      <vt:lpstr>Kdo je odpovědný za sportovní výkony a sportovní řády?</vt:lpstr>
      <vt:lpstr>Co řeší všeobecný sportovní řád?</vt:lpstr>
      <vt:lpstr>Národní odpovědnost </vt:lpstr>
      <vt:lpstr>Specializované díly </vt:lpstr>
      <vt:lpstr>Územní rozdělení</vt:lpstr>
      <vt:lpstr>Certifikát – diplom FAI</vt:lpstr>
      <vt:lpstr>Sportovní licence</vt:lpstr>
      <vt:lpstr>Kdo může být držitel</vt:lpstr>
      <vt:lpstr>Právo reprezentovat</vt:lpstr>
      <vt:lpstr>Sportovní události</vt:lpstr>
      <vt:lpstr>Sportovní události</vt:lpstr>
      <vt:lpstr>Řízení sportovních událostí</vt:lpstr>
      <vt:lpstr>Osoby (úředníci) v sport. události 1. třídy</vt:lpstr>
      <vt:lpstr>Osoby (úředníci) v sport. události 1. třídy</vt:lpstr>
      <vt:lpstr>Osoby (úředníci) v sport. události 1. třídy</vt:lpstr>
      <vt:lpstr>Stížnosti, penalizace, protesty a odvolání</vt:lpstr>
      <vt:lpstr>Mezinárodní rekordy</vt:lpstr>
      <vt:lpstr>Měření, výpočty a rozmezí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Cihlar</dc:creator>
  <cp:lastModifiedBy>Cihlar</cp:lastModifiedBy>
  <cp:revision>37</cp:revision>
  <dcterms:created xsi:type="dcterms:W3CDTF">2017-11-25T13:04:21Z</dcterms:created>
  <dcterms:modified xsi:type="dcterms:W3CDTF">2017-12-01T14:26:08Z</dcterms:modified>
</cp:coreProperties>
</file>